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302" r:id="rId6"/>
    <p:sldId id="291" r:id="rId7"/>
    <p:sldId id="298" r:id="rId8"/>
    <p:sldId id="299" r:id="rId9"/>
    <p:sldId id="267" r:id="rId10"/>
    <p:sldId id="294" r:id="rId11"/>
    <p:sldId id="300" r:id="rId12"/>
    <p:sldId id="301" r:id="rId13"/>
    <p:sldId id="296" r:id="rId14"/>
    <p:sldId id="297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51" autoAdjust="0"/>
  </p:normalViewPr>
  <p:slideViewPr>
    <p:cSldViewPr snapToGrid="0">
      <p:cViewPr varScale="1">
        <p:scale>
          <a:sx n="79" d="100"/>
          <a:sy n="79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07447784056273E-2"/>
          <c:y val="6.3459666662241371E-2"/>
          <c:w val="0.92797524577482471"/>
          <c:h val="0.75326395842256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EFFICACIA/ADERENZA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14-D442-A8AE-54BADD3CEDD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4-D442-A8AE-54BADD3CEDD6}"/>
              </c:ext>
            </c:extLst>
          </c:dPt>
          <c:cat>
            <c:strRef>
              <c:f>Foglio1!$A$2:$A$5</c:f>
              <c:strCache>
                <c:ptCount val="3"/>
                <c:pt idx="0">
                  <c:v>CHIRURGIA BARIATRICA</c:v>
                </c:pt>
                <c:pt idx="1">
                  <c:v>INTERVENTI ASSISTENZIALI SUL BISOGNO DI RIPOSO</c:v>
                </c:pt>
                <c:pt idx="2">
                  <c:v>SUPPORTO VENTILATORIO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0.98</c:v>
                </c:pt>
                <c:pt idx="1">
                  <c:v>0.9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6-4649-A014-1BB5EDCBE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958656"/>
        <c:axId val="1904959136"/>
      </c:barChart>
      <c:catAx>
        <c:axId val="19049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4959136"/>
        <c:crosses val="autoZero"/>
        <c:auto val="1"/>
        <c:lblAlgn val="ctr"/>
        <c:lblOffset val="100"/>
        <c:noMultiLvlLbl val="0"/>
      </c:catAx>
      <c:valAx>
        <c:axId val="1904959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495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0656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09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7FF69558-8619-B060-2CEB-76EBCDE3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3" y="967418"/>
            <a:ext cx="6295101" cy="2341546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100" dirty="0">
                <a:solidFill>
                  <a:schemeClr val="tx1"/>
                </a:solidFill>
              </a:rPr>
              <a:t>SINDROME DELLE APNEE OSTRUTTIVE NOTTURNE NEL PAZIENTE BARIATRICO:</a:t>
            </a:r>
            <a:br>
              <a:rPr lang="it-IT" sz="3100" dirty="0">
                <a:solidFill>
                  <a:schemeClr val="tx1"/>
                </a:solidFill>
              </a:rPr>
            </a:br>
            <a:r>
              <a:rPr lang="it-IT" sz="3100" dirty="0">
                <a:solidFill>
                  <a:schemeClr val="tx1"/>
                </a:solidFill>
              </a:rPr>
              <a:t>INTERVENTI ASSISTENZIALI DA ATTUARE. UNA REVISIONE DELLA LETTERATURA</a:t>
            </a:r>
            <a:br>
              <a:rPr lang="it-IT" dirty="0"/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ottotitolo 3">
            <a:extLst>
              <a:ext uri="{FF2B5EF4-FFF2-40B4-BE49-F238E27FC236}">
                <a16:creationId xmlns:a16="http://schemas.microsoft.com/office/drawing/2014/main" id="{33500E4D-F4AD-E1F5-49A9-44E1FA39F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6647" y="3866553"/>
            <a:ext cx="6571057" cy="1898627"/>
          </a:xfrm>
        </p:spPr>
        <p:txBody>
          <a:bodyPr>
            <a:normAutofit lnSpcReduction="10000"/>
          </a:bodyPr>
          <a:lstStyle/>
          <a:p>
            <a:pPr algn="r"/>
            <a:r>
              <a:rPr lang="it-IT" sz="1900" b="1" dirty="0">
                <a:solidFill>
                  <a:srgbClr val="E98B0D"/>
                </a:solidFill>
              </a:rPr>
              <a:t>RELATORE: Gaetano </a:t>
            </a:r>
            <a:r>
              <a:rPr lang="it-IT" sz="1900" b="1" dirty="0" err="1">
                <a:solidFill>
                  <a:srgbClr val="E98B0D"/>
                </a:solidFill>
              </a:rPr>
              <a:t>sciandrone</a:t>
            </a:r>
            <a:endParaRPr lang="it-IT" sz="1900" b="1" dirty="0">
              <a:solidFill>
                <a:srgbClr val="E98B0D"/>
              </a:solidFill>
            </a:endParaRPr>
          </a:p>
          <a:p>
            <a:pPr algn="r"/>
            <a:r>
              <a:rPr lang="it-IT" sz="1400" b="1" dirty="0">
                <a:solidFill>
                  <a:srgbClr val="E98B0D"/>
                </a:solidFill>
              </a:rPr>
              <a:t>Infermiere </a:t>
            </a:r>
            <a:r>
              <a:rPr lang="it-IT" sz="1400" b="1" dirty="0" err="1">
                <a:solidFill>
                  <a:srgbClr val="E98B0D"/>
                </a:solidFill>
              </a:rPr>
              <a:t>s.c</a:t>
            </a:r>
            <a:r>
              <a:rPr lang="it-IT" sz="1400" b="1" dirty="0">
                <a:solidFill>
                  <a:srgbClr val="E98B0D"/>
                </a:solidFill>
              </a:rPr>
              <a:t> pneumologia </a:t>
            </a:r>
          </a:p>
          <a:p>
            <a:pPr algn="r"/>
            <a:r>
              <a:rPr lang="it-IT" sz="1400" b="1" dirty="0">
                <a:solidFill>
                  <a:srgbClr val="E98B0D"/>
                </a:solidFill>
              </a:rPr>
              <a:t>fondazione </a:t>
            </a:r>
            <a:r>
              <a:rPr lang="it-IT" sz="1400" b="1" dirty="0" err="1">
                <a:solidFill>
                  <a:srgbClr val="E98B0D"/>
                </a:solidFill>
              </a:rPr>
              <a:t>irccs</a:t>
            </a:r>
            <a:r>
              <a:rPr lang="it-IT" sz="1400" b="1" dirty="0">
                <a:solidFill>
                  <a:srgbClr val="E98B0D"/>
                </a:solidFill>
              </a:rPr>
              <a:t> policlinico san Matteo</a:t>
            </a:r>
          </a:p>
          <a:p>
            <a:pPr algn="r"/>
            <a:r>
              <a:rPr lang="it-IT" sz="1400" b="1" dirty="0">
                <a:solidFill>
                  <a:srgbClr val="E98B0D"/>
                </a:solidFill>
              </a:rPr>
              <a:t>Pavia </a:t>
            </a:r>
          </a:p>
          <a:p>
            <a:pPr algn="just"/>
            <a:r>
              <a:rPr lang="it-IT" sz="1300" b="1" dirty="0">
                <a:solidFill>
                  <a:schemeClr val="tx1"/>
                </a:solidFill>
              </a:rPr>
              <a:t>AUTORI: </a:t>
            </a:r>
            <a:r>
              <a:rPr lang="it-IT" sz="1300" cap="none" dirty="0"/>
              <a:t>Sciandrone G., Pellegrino E., Peri A., G. </a:t>
            </a:r>
            <a:r>
              <a:rPr lang="it-IT" sz="1300" cap="none" dirty="0" err="1"/>
              <a:t>Grugnetti</a:t>
            </a:r>
            <a:endParaRPr lang="it-IT" sz="1300" dirty="0"/>
          </a:p>
          <a:p>
            <a:pPr algn="just"/>
            <a:endParaRPr lang="it-IT" sz="1400" b="1" dirty="0">
              <a:solidFill>
                <a:srgbClr val="E98B0D"/>
              </a:solidFill>
            </a:endParaRPr>
          </a:p>
          <a:p>
            <a:pPr algn="just"/>
            <a:endParaRPr lang="it-IT" sz="2800" b="1" dirty="0">
              <a:solidFill>
                <a:srgbClr val="E98B0D"/>
              </a:solidFill>
            </a:endParaRPr>
          </a:p>
          <a:p>
            <a:pPr algn="just"/>
            <a:endParaRPr lang="it-IT" sz="2800" b="1" dirty="0">
              <a:solidFill>
                <a:srgbClr val="E98B0D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47" y="74732"/>
            <a:ext cx="1872766" cy="13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A7A026-D2F7-E38F-961E-E724620575A3}"/>
              </a:ext>
            </a:extLst>
          </p:cNvPr>
          <p:cNvSpPr txBox="1"/>
          <p:nvPr/>
        </p:nvSpPr>
        <p:spPr>
          <a:xfrm>
            <a:off x="4720605" y="1687806"/>
            <a:ext cx="203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755772-78CC-5AF1-89B2-2A834E74C97B}"/>
              </a:ext>
            </a:extLst>
          </p:cNvPr>
          <p:cNvSpPr txBox="1"/>
          <p:nvPr/>
        </p:nvSpPr>
        <p:spPr>
          <a:xfrm>
            <a:off x="962157" y="2492539"/>
            <a:ext cx="105942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L’OSAS è una patologia grave che, se non trattata, può determinare gravi complicanze. Nei pazienti obesi, la diagnosi precoce e un approccio terapeutico multidisciplinare sono fondamentali.</a:t>
            </a:r>
          </a:p>
          <a:p>
            <a:pPr algn="just"/>
            <a:r>
              <a:rPr lang="it-IT" sz="2000" dirty="0"/>
              <a:t>Gli interventi educativi sul bisogno di riposo sono importanti per un primo approccio all’</a:t>
            </a:r>
            <a:r>
              <a:rPr lang="it-IT" sz="2000" dirty="0" err="1"/>
              <a:t>osas</a:t>
            </a:r>
            <a:r>
              <a:rPr lang="it-IT" sz="2000" dirty="0"/>
              <a:t> e nel trattamento delle forme lievi e ad oggi la chirurgia bariatrica rimane una strategia valida poiché può portare alla completa guarigione dell’</a:t>
            </a:r>
            <a:r>
              <a:rPr lang="it-IT" sz="2000" dirty="0" err="1"/>
              <a:t>Osas</a:t>
            </a:r>
            <a:r>
              <a:rPr lang="it-IT" sz="2000" dirty="0"/>
              <a:t> e può migliorare inoltre altre patologie associate.</a:t>
            </a:r>
          </a:p>
          <a:p>
            <a:pPr algn="just"/>
            <a:endParaRPr lang="it-IT" sz="2000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8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E39F01-91F2-09BF-ED49-CDE6A42EAE89}"/>
              </a:ext>
            </a:extLst>
          </p:cNvPr>
          <p:cNvSpPr txBox="1"/>
          <p:nvPr/>
        </p:nvSpPr>
        <p:spPr>
          <a:xfrm>
            <a:off x="1717208" y="876481"/>
            <a:ext cx="77054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</a:rPr>
              <a:t>UN RINGRAZIAMENTO PARTICOLARE</a:t>
            </a:r>
          </a:p>
          <a:p>
            <a:pPr algn="ctr"/>
            <a:endParaRPr lang="it-IT" sz="2800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63716B-2DA6-9D4A-26E3-0BB674FF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392" y="193745"/>
            <a:ext cx="2975355" cy="20016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11FEED0-B118-C57E-60B6-5A806A95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83" y="2456611"/>
            <a:ext cx="2581508" cy="3268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CDDFDD-4B8F-09C7-D57F-B2FA05EB5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47" y="2462202"/>
            <a:ext cx="4263138" cy="32631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DE0CB2-B562-95CE-D8C3-FB83F0810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141" y="2473417"/>
            <a:ext cx="2549302" cy="31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DEBEEB-D184-9316-420D-4DF2A0967DD3}"/>
              </a:ext>
            </a:extLst>
          </p:cNvPr>
          <p:cNvSpPr txBox="1"/>
          <p:nvPr/>
        </p:nvSpPr>
        <p:spPr>
          <a:xfrm>
            <a:off x="6314440" y="1462074"/>
            <a:ext cx="515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/>
              <a:t>«L’infermiere pone al centro il paziente e tutto il resto diventa supporto»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4C7613-E553-92FE-0C56-9B65D0A1023D}"/>
              </a:ext>
            </a:extLst>
          </p:cNvPr>
          <p:cNvSpPr txBox="1"/>
          <p:nvPr/>
        </p:nvSpPr>
        <p:spPr>
          <a:xfrm>
            <a:off x="452717" y="136392"/>
            <a:ext cx="1183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S.S. CHIRURGIA BARIATRICA  ED ESOFAGO GASTRICA FUNZIONALE </a:t>
            </a:r>
          </a:p>
          <a:p>
            <a:pPr algn="ctr"/>
            <a:r>
              <a:rPr lang="it-IT" sz="2400" b="1" dirty="0">
                <a:solidFill>
                  <a:schemeClr val="accent1"/>
                </a:solidFill>
              </a:rPr>
              <a:t> Fondazione Irccs Policlinico  San Matteo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DEA3C1-7E3E-38CE-501A-FA6C3B37E4C3}"/>
              </a:ext>
            </a:extLst>
          </p:cNvPr>
          <p:cNvSpPr txBox="1"/>
          <p:nvPr/>
        </p:nvSpPr>
        <p:spPr>
          <a:xfrm>
            <a:off x="640976" y="1382286"/>
            <a:ext cx="116451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TOT PAZIENTI PRESI IN CARICO PER OBESITA’ (NON OPERATI) </a:t>
            </a:r>
            <a:r>
              <a:rPr lang="it-IT" sz="1600" dirty="0"/>
              <a:t>= </a:t>
            </a:r>
            <a:r>
              <a:rPr lang="it-IT" sz="2400" b="1" dirty="0"/>
              <a:t>1064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TOT. CASI IN VALUTAZIONE OSAS=</a:t>
            </a:r>
            <a:r>
              <a:rPr lang="it-IT" sz="2800" b="1" dirty="0"/>
              <a:t>30%</a:t>
            </a:r>
            <a:r>
              <a:rPr lang="it-IT" sz="2400" dirty="0"/>
              <a:t> ANNO 2015/2025 (Fino al 01/04/2025)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STOP BANG POSITIVO = 319 </a:t>
            </a:r>
          </a:p>
        </p:txBody>
      </p:sp>
    </p:spTree>
    <p:extLst>
      <p:ext uri="{BB962C8B-B14F-4D97-AF65-F5344CB8AC3E}">
        <p14:creationId xmlns:p14="http://schemas.microsoft.com/office/powerpoint/2010/main" val="253423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C785E9-AA7B-03A1-2E36-76E2E14D7FBF}"/>
              </a:ext>
            </a:extLst>
          </p:cNvPr>
          <p:cNvSpPr txBox="1"/>
          <p:nvPr/>
        </p:nvSpPr>
        <p:spPr>
          <a:xfrm>
            <a:off x="3368064" y="584316"/>
            <a:ext cx="5455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 </a:t>
            </a:r>
            <a:r>
              <a:rPr lang="it-IT" sz="2000" b="1" i="1" dirty="0">
                <a:solidFill>
                  <a:schemeClr val="accent1"/>
                </a:solidFill>
              </a:rPr>
              <a:t>PROBLEMA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C13ECF-0C36-09FA-2562-188C29E419F1}"/>
              </a:ext>
            </a:extLst>
          </p:cNvPr>
          <p:cNvSpPr txBox="1"/>
          <p:nvPr/>
        </p:nvSpPr>
        <p:spPr>
          <a:xfrm>
            <a:off x="211872" y="1072916"/>
            <a:ext cx="11563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«La sindrome delle apnee ostruttive nel sonno (OSAS) è un disturbo respiratorio caratterizzato da episodi ripetuti di completa o parziale ostruzione delle vie aeree superiori durante il sonno, con riduzioni della saturazione dell’ossigeno arterioso, possibile aumento dell’anidride carbonica, frammentazione del sonno e conseguenti effetti su attenzione, sonnolenza diurna e aumento del rischio cardiovascolare» (Ministero della Salute, 2014).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8A0928-9EC9-B778-BEC3-E75F4B24AF9E}"/>
              </a:ext>
            </a:extLst>
          </p:cNvPr>
          <p:cNvSpPr txBox="1"/>
          <p:nvPr/>
        </p:nvSpPr>
        <p:spPr>
          <a:xfrm>
            <a:off x="548271" y="2828835"/>
            <a:ext cx="4687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prevalenza dell’</a:t>
            </a:r>
            <a:r>
              <a:rPr lang="it-IT" dirty="0" err="1"/>
              <a:t>Osas</a:t>
            </a:r>
            <a:r>
              <a:rPr lang="it-IT" dirty="0"/>
              <a:t> in Italia è alta, con circa il 20,5% della popolazione tra i 30 e i 69 anni e il 12% con forme moderate-gravi e circa l’85% dei soggetti affetti da apnee notturne sono obesi.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B4DEDC-7F37-4BCA-5CF1-FA7F9CE7915C}"/>
              </a:ext>
            </a:extLst>
          </p:cNvPr>
          <p:cNvSpPr txBox="1"/>
          <p:nvPr/>
        </p:nvSpPr>
        <p:spPr>
          <a:xfrm>
            <a:off x="5600002" y="299851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1"/>
                </a:solidFill>
              </a:rPr>
              <a:t>FATTORI DI RISCHIO</a:t>
            </a:r>
          </a:p>
        </p:txBody>
      </p: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16E72F55-C1C0-22C6-39CE-4F9C506C12A9}"/>
              </a:ext>
            </a:extLst>
          </p:cNvPr>
          <p:cNvCxnSpPr/>
          <p:nvPr/>
        </p:nvCxnSpPr>
        <p:spPr>
          <a:xfrm>
            <a:off x="5447600" y="3367842"/>
            <a:ext cx="224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6F7677-109B-4612-3EA3-2D3B22971B88}"/>
              </a:ext>
            </a:extLst>
          </p:cNvPr>
          <p:cNvSpPr txBox="1"/>
          <p:nvPr/>
        </p:nvSpPr>
        <p:spPr>
          <a:xfrm>
            <a:off x="7907217" y="2553431"/>
            <a:ext cx="2836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Età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BMI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Sedentarietà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Fumo e Alcool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Anomalie Anatomiche cranio facciali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094D55-B424-51BA-9F63-09F25BB3DC47}"/>
              </a:ext>
            </a:extLst>
          </p:cNvPr>
          <p:cNvSpPr txBox="1"/>
          <p:nvPr/>
        </p:nvSpPr>
        <p:spPr>
          <a:xfrm>
            <a:off x="703356" y="4780800"/>
            <a:ext cx="266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PERCHE TRATTARLA?</a:t>
            </a:r>
          </a:p>
        </p:txBody>
      </p: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394E6AB6-755E-BA3C-B6E7-1DFD9A3DD9AE}"/>
              </a:ext>
            </a:extLst>
          </p:cNvPr>
          <p:cNvCxnSpPr/>
          <p:nvPr/>
        </p:nvCxnSpPr>
        <p:spPr>
          <a:xfrm>
            <a:off x="3076832" y="4980855"/>
            <a:ext cx="2026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584452-715D-A6BB-9781-4DBB05FE025A}"/>
              </a:ext>
            </a:extLst>
          </p:cNvPr>
          <p:cNvSpPr txBox="1"/>
          <p:nvPr/>
        </p:nvSpPr>
        <p:spPr>
          <a:xfrm>
            <a:off x="5103341" y="4542273"/>
            <a:ext cx="28362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Patologie cardiovascolari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Patologie metaboliche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Patologie neurologic</a:t>
            </a:r>
            <a:r>
              <a:rPr lang="it-IT" sz="1600" dirty="0"/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685CBB-02C4-4659-EE5D-D41A7D0FCE53}"/>
              </a:ext>
            </a:extLst>
          </p:cNvPr>
          <p:cNvSpPr txBox="1"/>
          <p:nvPr/>
        </p:nvSpPr>
        <p:spPr>
          <a:xfrm>
            <a:off x="1645806" y="932905"/>
            <a:ext cx="76572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chemeClr val="accent1"/>
                </a:solidFill>
              </a:rPr>
              <a:t>QUESITO DI RICERCA: </a:t>
            </a:r>
            <a:r>
              <a:rPr lang="it-IT" sz="2000" dirty="0"/>
              <a:t>«Gli interventi assistenziali/</a:t>
            </a:r>
            <a:r>
              <a:rPr lang="it-IT" sz="2000"/>
              <a:t>educativi infermieristici sono </a:t>
            </a:r>
            <a:r>
              <a:rPr lang="it-IT" sz="2000" dirty="0"/>
              <a:t>efficaci nel trattamento delle </a:t>
            </a:r>
            <a:r>
              <a:rPr lang="it-IT" sz="2000" dirty="0" err="1"/>
              <a:t>Osas</a:t>
            </a:r>
            <a:r>
              <a:rPr lang="it-IT" sz="2000" dirty="0"/>
              <a:t> nel paziente bariatrico?»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8A7C49-E305-3B11-CF04-583B1BE9941C}"/>
              </a:ext>
            </a:extLst>
          </p:cNvPr>
          <p:cNvSpPr txBox="1"/>
          <p:nvPr/>
        </p:nvSpPr>
        <p:spPr>
          <a:xfrm>
            <a:off x="1645806" y="2116572"/>
            <a:ext cx="76572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err="1">
                <a:solidFill>
                  <a:schemeClr val="accent1"/>
                </a:solidFill>
              </a:rPr>
              <a:t>P</a:t>
            </a:r>
            <a:endParaRPr lang="it-IT" sz="2400" b="1" dirty="0">
              <a:solidFill>
                <a:schemeClr val="accent1"/>
              </a:solidFill>
            </a:endParaRPr>
          </a:p>
          <a:p>
            <a:pPr algn="just"/>
            <a:r>
              <a:rPr lang="it-IT" sz="1600" dirty="0" err="1"/>
              <a:t>Population</a:t>
            </a:r>
            <a:r>
              <a:rPr lang="it-IT" sz="1600" dirty="0"/>
              <a:t>: Pazienti bariatrici con diagnosi di OSAS</a:t>
            </a:r>
          </a:p>
          <a:p>
            <a:pPr algn="just"/>
            <a:r>
              <a:rPr lang="it-IT" sz="2400" b="1" dirty="0">
                <a:solidFill>
                  <a:schemeClr val="accent1"/>
                </a:solidFill>
              </a:rPr>
              <a:t>I</a:t>
            </a:r>
          </a:p>
          <a:p>
            <a:pPr algn="just"/>
            <a:r>
              <a:rPr lang="it-IT" sz="1600" dirty="0" err="1"/>
              <a:t>Intervention</a:t>
            </a:r>
            <a:r>
              <a:rPr lang="it-IT" sz="1600" dirty="0"/>
              <a:t>: Interventi per trattare/risolvere l’</a:t>
            </a:r>
            <a:r>
              <a:rPr lang="it-IT" sz="1600" dirty="0" err="1"/>
              <a:t>Osas</a:t>
            </a:r>
            <a:r>
              <a:rPr lang="it-IT" sz="1600" dirty="0"/>
              <a:t> (es. diversi tipi di chirurgia bariatrica, CPAP, chirurgia delle </a:t>
            </a:r>
            <a:r>
              <a:rPr lang="it-IT" sz="1600" dirty="0" err="1"/>
              <a:t>viee</a:t>
            </a:r>
            <a:r>
              <a:rPr lang="it-IT" sz="1600" dirty="0"/>
              <a:t> aeree, terapia posizionale) </a:t>
            </a:r>
          </a:p>
          <a:p>
            <a:pPr algn="just"/>
            <a:r>
              <a:rPr lang="it-IT" sz="2400" b="1" dirty="0">
                <a:solidFill>
                  <a:schemeClr val="accent1"/>
                </a:solidFill>
              </a:rPr>
              <a:t>C</a:t>
            </a:r>
          </a:p>
          <a:p>
            <a:pPr algn="just"/>
            <a:r>
              <a:rPr lang="it-IT" sz="1600" dirty="0" err="1"/>
              <a:t>Comparison</a:t>
            </a:r>
            <a:r>
              <a:rPr lang="it-IT" sz="1600" dirty="0"/>
              <a:t>: altro </a:t>
            </a:r>
            <a:r>
              <a:rPr lang="it-IT" sz="1600" dirty="0" err="1"/>
              <a:t>intervento,standard</a:t>
            </a:r>
            <a:r>
              <a:rPr lang="it-IT" sz="1600" dirty="0"/>
              <a:t> care/nessun intervento</a:t>
            </a:r>
          </a:p>
          <a:p>
            <a:pPr algn="just"/>
            <a:r>
              <a:rPr lang="it-IT" sz="2400" b="1" dirty="0">
                <a:solidFill>
                  <a:schemeClr val="accent1"/>
                </a:solidFill>
              </a:rPr>
              <a:t>O</a:t>
            </a:r>
          </a:p>
          <a:p>
            <a:pPr algn="just"/>
            <a:r>
              <a:rPr lang="it-IT" sz="1600" dirty="0" err="1"/>
              <a:t>Outcome</a:t>
            </a:r>
            <a:r>
              <a:rPr lang="it-IT" sz="1600" dirty="0"/>
              <a:t>: risoluzione </a:t>
            </a:r>
            <a:r>
              <a:rPr lang="it-IT" sz="1600" dirty="0" err="1"/>
              <a:t>Osas</a:t>
            </a:r>
            <a:r>
              <a:rPr lang="it-IT" sz="1600" dirty="0"/>
              <a:t> (es: remissione clinica, normalizzazione AHI, riduzione sintomi</a:t>
            </a:r>
            <a:r>
              <a:rPr lang="it-IT" sz="1400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3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>
            <a:extLst>
              <a:ext uri="{FF2B5EF4-FFF2-40B4-BE49-F238E27FC236}">
                <a16:creationId xmlns:a16="http://schemas.microsoft.com/office/drawing/2014/main" id="{D70044E2-BC43-5338-966A-A538BFC3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77" y="2003528"/>
            <a:ext cx="1628315" cy="993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identified from*: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AU" altLang="it-IT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</a:t>
            </a:r>
            <a:r>
              <a:rPr lang="en-AU" altLang="it-IT" sz="9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AU" altLang="it-IT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=274)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B15D9E09-9D61-11D0-3EDF-641846CB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64" y="2014802"/>
            <a:ext cx="1885551" cy="9761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removed </a:t>
            </a:r>
            <a:r>
              <a:rPr kumimoji="0" lang="en-AU" altLang="it-IT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screening</a:t>
            </a: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Duplicate records removed 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(n=0)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AA214CB5-303A-B2B6-43B0-108553E9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357" y="3293421"/>
            <a:ext cx="1668353" cy="4701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screened</a:t>
            </a:r>
            <a:endParaRPr kumimoji="0" lang="en-AU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=274)</a:t>
            </a:r>
            <a:endParaRPr kumimoji="0" lang="en-AU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7CE3CECE-B2E9-38FC-D1F2-EA153361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277" y="3076882"/>
            <a:ext cx="1912938" cy="1054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excluded**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=253) 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-Records focused only </a:t>
            </a:r>
            <a:r>
              <a:rPr lang="en-AU" altLang="it-IT" sz="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bariatric surgery</a:t>
            </a: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(n=90)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not focused people age&gt;19 (n=23)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focused only </a:t>
            </a:r>
            <a:r>
              <a:rPr kumimoji="0" lang="en-AU" altLang="it-IT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Cpap</a:t>
            </a: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ventilation (n=113)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is not English language (n=7) 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focused difference between </a:t>
            </a:r>
            <a:r>
              <a:rPr kumimoji="0" lang="en-AU" altLang="it-IT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Cpap</a:t>
            </a:r>
            <a:r>
              <a:rPr kumimoji="0" lang="en-AU" alt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ventilation versus high flow nasal cannula (n=20)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3D3318A-B172-83E0-D343-F63625FBB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333" y="4064175"/>
            <a:ext cx="1668352" cy="47102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sought for retrieval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=21)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E6B87830-6E36-4496-4AF6-FD8B5260B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5" y="4245037"/>
            <a:ext cx="1887538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not retrieved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=0)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F9757267-D4A4-29C5-CBAD-9E674416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419" y="4764647"/>
            <a:ext cx="1668352" cy="4710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assessed for eligibility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=21)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E1CE1F82-8D86-DE38-E726-83257E39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5" y="4879402"/>
            <a:ext cx="1887538" cy="1133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excluded: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not focused bariatric population (n=6)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it</a:t>
            </a: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not article (n=2)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-Record focused only need sleep quality (n=8)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D460068E-3046-DCB2-BB0C-6014B004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333" y="5515801"/>
            <a:ext cx="1659130" cy="4970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it-IT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included in review</a:t>
            </a:r>
            <a:endParaRPr kumimoji="0" lang="en-AU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=5)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0" name="Straight Arrow Connector 14">
            <a:extLst>
              <a:ext uri="{FF2B5EF4-FFF2-40B4-BE49-F238E27FC236}">
                <a16:creationId xmlns:a16="http://schemas.microsoft.com/office/drawing/2014/main" id="{87E5AEA5-1E69-2380-EF5A-21D7DF2080CB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346692" y="2500416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5">
            <a:extLst>
              <a:ext uri="{FF2B5EF4-FFF2-40B4-BE49-F238E27FC236}">
                <a16:creationId xmlns:a16="http://schemas.microsoft.com/office/drawing/2014/main" id="{C3B4DF56-15D0-8F2C-CF66-58D0400B3AC2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366710" y="3528509"/>
            <a:ext cx="5432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6">
            <a:extLst>
              <a:ext uri="{FF2B5EF4-FFF2-40B4-BE49-F238E27FC236}">
                <a16:creationId xmlns:a16="http://schemas.microsoft.com/office/drawing/2014/main" id="{5072DEB1-8081-8289-275A-C86505D58DB0}"/>
              </a:ext>
            </a:extLst>
          </p:cNvPr>
          <p:cNvCxnSpPr/>
          <p:nvPr/>
        </p:nvCxnSpPr>
        <p:spPr>
          <a:xfrm>
            <a:off x="3357771" y="4382000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7">
            <a:extLst>
              <a:ext uri="{FF2B5EF4-FFF2-40B4-BE49-F238E27FC236}">
                <a16:creationId xmlns:a16="http://schemas.microsoft.com/office/drawing/2014/main" id="{A24139B0-F144-AD54-FC0C-F1BAA8B6B083}"/>
              </a:ext>
            </a:extLst>
          </p:cNvPr>
          <p:cNvCxnSpPr>
            <a:cxnSpLocks/>
          </p:cNvCxnSpPr>
          <p:nvPr/>
        </p:nvCxnSpPr>
        <p:spPr>
          <a:xfrm>
            <a:off x="3357771" y="5053728"/>
            <a:ext cx="5521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Alternate Process 29">
            <a:extLst>
              <a:ext uri="{FF2B5EF4-FFF2-40B4-BE49-F238E27FC236}">
                <a16:creationId xmlns:a16="http://schemas.microsoft.com/office/drawing/2014/main" id="{322391A1-1D5E-3AD4-CE14-EF0812A9E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708" y="1512465"/>
            <a:ext cx="4521507" cy="335139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studies via databases and registers</a:t>
            </a:r>
            <a:endParaRPr kumimoji="0" lang="en-AU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Flowchart: Alternate Process 31">
            <a:extLst>
              <a:ext uri="{FF2B5EF4-FFF2-40B4-BE49-F238E27FC236}">
                <a16:creationId xmlns:a16="http://schemas.microsoft.com/office/drawing/2014/main" id="{EE907BB0-813A-4E63-5ED6-9EE85FCB261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18463" y="2332167"/>
            <a:ext cx="1050523" cy="300385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Flowchart: Alternate Process 32">
            <a:extLst>
              <a:ext uri="{FF2B5EF4-FFF2-40B4-BE49-F238E27FC236}">
                <a16:creationId xmlns:a16="http://schemas.microsoft.com/office/drawing/2014/main" id="{60BCFF28-DEA9-DE5C-3AA6-4D0967478C3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1846" y="4111966"/>
            <a:ext cx="2141251" cy="320200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Flowchart: Alternate Process 33">
            <a:extLst>
              <a:ext uri="{FF2B5EF4-FFF2-40B4-BE49-F238E27FC236}">
                <a16:creationId xmlns:a16="http://schemas.microsoft.com/office/drawing/2014/main" id="{8A85A3F0-954D-A1E4-DDF5-94880C0FE07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67812" y="5747443"/>
            <a:ext cx="778973" cy="273182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it-IT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Included</a:t>
            </a:r>
            <a:endParaRPr kumimoji="0" lang="en-AU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8" name="Straight Arrow Connector 27">
            <a:extLst>
              <a:ext uri="{FF2B5EF4-FFF2-40B4-BE49-F238E27FC236}">
                <a16:creationId xmlns:a16="http://schemas.microsoft.com/office/drawing/2014/main" id="{5BD78C4D-C5C0-6122-42F1-85F02CA288C3}"/>
              </a:ext>
            </a:extLst>
          </p:cNvPr>
          <p:cNvCxnSpPr>
            <a:cxnSpLocks/>
          </p:cNvCxnSpPr>
          <p:nvPr/>
        </p:nvCxnSpPr>
        <p:spPr>
          <a:xfrm>
            <a:off x="2593097" y="2998152"/>
            <a:ext cx="0" cy="255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6">
            <a:extLst>
              <a:ext uri="{FF2B5EF4-FFF2-40B4-BE49-F238E27FC236}">
                <a16:creationId xmlns:a16="http://schemas.microsoft.com/office/drawing/2014/main" id="{D8AAA9BB-D1FC-1001-95E1-4A6BA8835A51}"/>
              </a:ext>
            </a:extLst>
          </p:cNvPr>
          <p:cNvCxnSpPr>
            <a:cxnSpLocks/>
          </p:cNvCxnSpPr>
          <p:nvPr/>
        </p:nvCxnSpPr>
        <p:spPr>
          <a:xfrm>
            <a:off x="2602882" y="4535198"/>
            <a:ext cx="0" cy="210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105CFEB-772B-C4DC-2E8D-1129264E6FC7}"/>
              </a:ext>
            </a:extLst>
          </p:cNvPr>
          <p:cNvSpPr txBox="1"/>
          <p:nvPr/>
        </p:nvSpPr>
        <p:spPr>
          <a:xfrm>
            <a:off x="1292371" y="1059166"/>
            <a:ext cx="2251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>
                <a:solidFill>
                  <a:schemeClr val="accent1"/>
                </a:solidFill>
              </a:rPr>
              <a:t>PRISMA 2020:</a:t>
            </a:r>
            <a:endParaRPr lang="it-IT" sz="2400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E1E4E77-6CA1-DFDB-2559-9F5B67ABB2DB}"/>
              </a:ext>
            </a:extLst>
          </p:cNvPr>
          <p:cNvSpPr txBox="1"/>
          <p:nvPr/>
        </p:nvSpPr>
        <p:spPr>
          <a:xfrm>
            <a:off x="1334103" y="6323295"/>
            <a:ext cx="4584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/>
              <a:t>*Consider, if feasible to do so, reporting the number of records identified from each database or register searched (rather than the total number across all databases/registers).</a:t>
            </a:r>
            <a:endParaRPr lang="it-IT" sz="7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97BA20-0249-1902-697E-0A3996A70CC8}"/>
              </a:ext>
            </a:extLst>
          </p:cNvPr>
          <p:cNvSpPr txBox="1"/>
          <p:nvPr/>
        </p:nvSpPr>
        <p:spPr>
          <a:xfrm>
            <a:off x="1097767" y="140704"/>
            <a:ext cx="11458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chemeClr val="accent1"/>
                </a:solidFill>
              </a:rPr>
              <a:t>  KEYWORDS: </a:t>
            </a:r>
          </a:p>
          <a:p>
            <a:pPr algn="just"/>
            <a:r>
              <a:rPr lang="it-IT" sz="2200" b="1" dirty="0"/>
              <a:t>  </a:t>
            </a:r>
            <a:r>
              <a:rPr lang="it-IT" sz="2000" b="1" dirty="0" err="1"/>
              <a:t>Obstructive</a:t>
            </a:r>
            <a:r>
              <a:rPr lang="it-IT" sz="2000" b="1" dirty="0"/>
              <a:t>  </a:t>
            </a:r>
            <a:r>
              <a:rPr lang="it-IT" sz="2000" b="1" dirty="0" err="1"/>
              <a:t>Sleep</a:t>
            </a:r>
            <a:r>
              <a:rPr lang="it-IT" sz="2000" b="1" dirty="0"/>
              <a:t> Apnea; </a:t>
            </a:r>
            <a:r>
              <a:rPr lang="it-IT" sz="2000" b="1" dirty="0" err="1"/>
              <a:t>Osas</a:t>
            </a:r>
            <a:r>
              <a:rPr lang="it-IT" sz="2000" b="1" dirty="0"/>
              <a:t>; </a:t>
            </a:r>
            <a:r>
              <a:rPr lang="it-IT" sz="2000" b="1" dirty="0" err="1"/>
              <a:t>Bariatric</a:t>
            </a:r>
            <a:r>
              <a:rPr lang="it-IT" sz="2000" b="1" dirty="0"/>
              <a:t> Surgery; </a:t>
            </a:r>
            <a:r>
              <a:rPr lang="it-IT" sz="2000" b="1" dirty="0" err="1"/>
              <a:t>Morbid</a:t>
            </a:r>
            <a:r>
              <a:rPr lang="it-IT" sz="2000" b="1" dirty="0"/>
              <a:t> </a:t>
            </a:r>
            <a:r>
              <a:rPr lang="it-IT" sz="2000" b="1" dirty="0" err="1"/>
              <a:t>Obesity</a:t>
            </a:r>
            <a:r>
              <a:rPr lang="it-IT" sz="2000" b="1" dirty="0"/>
              <a:t>; Nursing  Care; </a:t>
            </a:r>
            <a:r>
              <a:rPr lang="it-IT" sz="2000" b="1" dirty="0" err="1"/>
              <a:t>Patient</a:t>
            </a:r>
            <a:r>
              <a:rPr lang="it-IT" sz="2000" b="1" dirty="0"/>
              <a:t> Care</a:t>
            </a:r>
          </a:p>
        </p:txBody>
      </p:sp>
      <p:cxnSp>
        <p:nvCxnSpPr>
          <p:cNvPr id="59" name="Straight Arrow Connector 36">
            <a:extLst>
              <a:ext uri="{FF2B5EF4-FFF2-40B4-BE49-F238E27FC236}">
                <a16:creationId xmlns:a16="http://schemas.microsoft.com/office/drawing/2014/main" id="{55FA8910-5075-E1F9-A3F0-56A1BC4B8AE9}"/>
              </a:ext>
            </a:extLst>
          </p:cNvPr>
          <p:cNvCxnSpPr>
            <a:cxnSpLocks/>
          </p:cNvCxnSpPr>
          <p:nvPr/>
        </p:nvCxnSpPr>
        <p:spPr>
          <a:xfrm>
            <a:off x="2633188" y="5235671"/>
            <a:ext cx="0" cy="280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27">
            <a:extLst>
              <a:ext uri="{FF2B5EF4-FFF2-40B4-BE49-F238E27FC236}">
                <a16:creationId xmlns:a16="http://schemas.microsoft.com/office/drawing/2014/main" id="{879D539B-6AE8-F7D7-1936-2D9CB8489900}"/>
              </a:ext>
            </a:extLst>
          </p:cNvPr>
          <p:cNvCxnSpPr>
            <a:cxnSpLocks/>
          </p:cNvCxnSpPr>
          <p:nvPr/>
        </p:nvCxnSpPr>
        <p:spPr>
          <a:xfrm>
            <a:off x="2602882" y="3763597"/>
            <a:ext cx="0" cy="255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52" grpId="0"/>
      <p:bldP spid="5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D50572-55C5-3F0A-C675-162864EA26E0}"/>
              </a:ext>
            </a:extLst>
          </p:cNvPr>
          <p:cNvSpPr txBox="1"/>
          <p:nvPr/>
        </p:nvSpPr>
        <p:spPr>
          <a:xfrm>
            <a:off x="1071154" y="290147"/>
            <a:ext cx="584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INTERVENTI ASSISTENZIALI INFERMIERISTICI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0E12C0-4914-AC68-503C-CADD1EC43BEC}"/>
              </a:ext>
            </a:extLst>
          </p:cNvPr>
          <p:cNvSpPr txBox="1"/>
          <p:nvPr/>
        </p:nvSpPr>
        <p:spPr>
          <a:xfrm>
            <a:off x="1071155" y="921089"/>
            <a:ext cx="4802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Monitoraggio Parametri Vitali  E Somministrazione Scale:</a:t>
            </a:r>
          </a:p>
          <a:p>
            <a:pPr algn="just"/>
            <a:r>
              <a:rPr lang="it-IT" sz="1400" i="1" dirty="0"/>
              <a:t>saturazione (</a:t>
            </a:r>
            <a:r>
              <a:rPr lang="it-IT" sz="1400" i="1" dirty="0" err="1"/>
              <a:t>SpO</a:t>
            </a:r>
            <a:r>
              <a:rPr lang="it-IT" sz="1400" i="1" dirty="0"/>
              <a:t>₂), PA, FC, FR. Controllo peso, BMI, circonferenza vita e collo, somministrazione scala (</a:t>
            </a:r>
            <a:r>
              <a:rPr lang="it-IT" sz="1400" i="1" dirty="0" err="1"/>
              <a:t>Epworth</a:t>
            </a:r>
            <a:r>
              <a:rPr lang="it-IT" sz="1400" i="1" dirty="0"/>
              <a:t>-Stop bang)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Osservazione clinica:</a:t>
            </a:r>
            <a:r>
              <a:rPr lang="it-IT" sz="1400" i="1" dirty="0"/>
              <a:t> segni di ipossia (cianosi, agitazione, cefalea mattutina)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Valutare abitudini del sonno</a:t>
            </a:r>
            <a:br>
              <a:rPr lang="it-IT" sz="1200" i="1" dirty="0"/>
            </a:br>
            <a:endParaRPr lang="it-IT" sz="1200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939A04-AB3A-17D5-9379-1CCC270E9BA0}"/>
              </a:ext>
            </a:extLst>
          </p:cNvPr>
          <p:cNvSpPr txBox="1"/>
          <p:nvPr/>
        </p:nvSpPr>
        <p:spPr>
          <a:xfrm>
            <a:off x="1071154" y="2859613"/>
            <a:ext cx="50248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Educazione del Paziente</a:t>
            </a:r>
          </a:p>
          <a:p>
            <a:pPr algn="just"/>
            <a:r>
              <a:rPr lang="it-IT" sz="1400" i="1" dirty="0"/>
              <a:t>Spiegare patologia, rischi e complicanze se non trattata (ipertensione, aritmie </a:t>
            </a:r>
            <a:r>
              <a:rPr lang="it-IT" sz="1400" i="1" dirty="0" err="1"/>
              <a:t>ect</a:t>
            </a:r>
            <a:r>
              <a:rPr lang="it-IT" sz="1400" i="1" dirty="0"/>
              <a:t>).</a:t>
            </a:r>
          </a:p>
          <a:p>
            <a:pPr algn="just"/>
            <a:r>
              <a:rPr lang="it-IT" sz="1400" i="1" dirty="0"/>
              <a:t>Istruire e Stimolare sull’uso e manutenzione dei device (maschera, filtri, umidificatore).</a:t>
            </a:r>
          </a:p>
          <a:p>
            <a:pPr algn="just"/>
            <a:r>
              <a:rPr lang="it-IT" sz="1400" i="1" dirty="0"/>
              <a:t>Promuovere aderenza alla terapia (≥ 4 ore per notte).</a:t>
            </a:r>
          </a:p>
          <a:p>
            <a:pPr algn="just"/>
            <a:r>
              <a:rPr lang="it-IT" sz="1400" i="1" dirty="0"/>
              <a:t>Promuovere una buona routine del sonno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D9028C-A76B-0187-2EB3-D4E98996F745}"/>
              </a:ext>
            </a:extLst>
          </p:cNvPr>
          <p:cNvSpPr txBox="1"/>
          <p:nvPr/>
        </p:nvSpPr>
        <p:spPr>
          <a:xfrm>
            <a:off x="6318071" y="921089"/>
            <a:ext cx="49246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Gestione del Peso</a:t>
            </a:r>
          </a:p>
          <a:p>
            <a:pPr algn="just"/>
            <a:r>
              <a:rPr lang="it-IT" sz="1400" i="1" dirty="0"/>
              <a:t>Collaborare con dietista/nutrizionista per piano alimentare personalizzato.</a:t>
            </a:r>
          </a:p>
          <a:p>
            <a:pPr algn="just"/>
            <a:r>
              <a:rPr lang="it-IT" sz="1400" i="1" dirty="0"/>
              <a:t>Motivare il paziente a partecipare a programmi di attività fisica graduale e sicura.</a:t>
            </a:r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BEC507-AAB6-EC7C-5608-1093E65B405A}"/>
              </a:ext>
            </a:extLst>
          </p:cNvPr>
          <p:cNvSpPr txBox="1"/>
          <p:nvPr/>
        </p:nvSpPr>
        <p:spPr>
          <a:xfrm>
            <a:off x="6318071" y="3844030"/>
            <a:ext cx="52382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Prevenzione delle Complicanze</a:t>
            </a:r>
          </a:p>
          <a:p>
            <a:pPr algn="just"/>
            <a:r>
              <a:rPr lang="it-IT" sz="1400" i="1" dirty="0"/>
              <a:t>Posizionamento corretto a letto con testata sollevata 30-45°  per migliorare ventilazione, creare orari di sonno regolari, evitare alcool, cibi pesanti e sedativi prima di coricarsi.</a:t>
            </a:r>
          </a:p>
          <a:p>
            <a:pPr algn="just"/>
            <a:r>
              <a:rPr lang="it-IT" sz="1400" i="1" dirty="0"/>
              <a:t>Controllo dolore:  Valutare e monitorare costantemente il dolore ed evitare oppioidi se possibile, perché deprimono il respiro.</a:t>
            </a:r>
          </a:p>
          <a:p>
            <a:pPr algn="just"/>
            <a:r>
              <a:rPr lang="it-IT" sz="1400" dirty="0"/>
              <a:t>Mobilizzare il paziente il prima possibile secondo protocollo (riduce rischio di complicanze respiratorie e tromboemboliche).</a:t>
            </a:r>
            <a:endParaRPr lang="it-IT" sz="1400" i="1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F671BA-5322-8B74-3CE6-7944741FD854}"/>
              </a:ext>
            </a:extLst>
          </p:cNvPr>
          <p:cNvSpPr txBox="1"/>
          <p:nvPr/>
        </p:nvSpPr>
        <p:spPr>
          <a:xfrm>
            <a:off x="1071154" y="4890470"/>
            <a:ext cx="4802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Gestione dell’ambiente</a:t>
            </a:r>
          </a:p>
          <a:p>
            <a:pPr algn="just"/>
            <a:r>
              <a:rPr lang="it-IT" sz="1400" i="1" dirty="0"/>
              <a:t>       Ridurre rumori e mantenere una temperatura confortevole</a:t>
            </a:r>
          </a:p>
          <a:p>
            <a:endParaRPr lang="it-IT" sz="1400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46D06-F018-9473-EFB7-60AB76A1D9A0}"/>
              </a:ext>
            </a:extLst>
          </p:cNvPr>
          <p:cNvSpPr txBox="1"/>
          <p:nvPr/>
        </p:nvSpPr>
        <p:spPr>
          <a:xfrm>
            <a:off x="6318071" y="2321472"/>
            <a:ext cx="3853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Supporto Psicologico</a:t>
            </a:r>
          </a:p>
          <a:p>
            <a:pPr algn="just"/>
            <a:r>
              <a:rPr lang="it-IT" sz="1400" i="1" dirty="0"/>
              <a:t>Valutare impatto emotivo di obesità e OSAS (ansia, depressione, scarsa autostima).</a:t>
            </a:r>
          </a:p>
          <a:p>
            <a:pPr algn="just"/>
            <a:r>
              <a:rPr lang="it-IT" sz="1400" i="1" dirty="0"/>
              <a:t>Favorire l’aderenza ai follow-up e la partecipazione attiva al proprio percorso di cura.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65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19BF169-46C1-20C3-2037-C69CEC298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39314"/>
              </p:ext>
            </p:extLst>
          </p:nvPr>
        </p:nvGraphicFramePr>
        <p:xfrm>
          <a:off x="1864380" y="3058954"/>
          <a:ext cx="9718137" cy="286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7F8D83-72B8-CA5A-38A5-EFCE9ED3F0D2}"/>
              </a:ext>
            </a:extLst>
          </p:cNvPr>
          <p:cNvSpPr txBox="1"/>
          <p:nvPr/>
        </p:nvSpPr>
        <p:spPr>
          <a:xfrm>
            <a:off x="5468551" y="257051"/>
            <a:ext cx="1254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chemeClr val="accent1"/>
                </a:solidFill>
              </a:rPr>
              <a:t>RISULTATI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574E34-9C22-4CE7-847A-E84DA36ABE7A}"/>
              </a:ext>
            </a:extLst>
          </p:cNvPr>
          <p:cNvSpPr txBox="1"/>
          <p:nvPr/>
        </p:nvSpPr>
        <p:spPr>
          <a:xfrm>
            <a:off x="1331325" y="780650"/>
            <a:ext cx="10784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La revisione ha evidenziato: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/>
              <a:t>Supporto Ventilatorio: Scarsa aderenza/efficacia legata a fattori emotivi, psicologici e sociali (ansia, claustrofobia, condizioni ambientali).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/>
              <a:t>Chirurgia bariatrica: ha mostrato una significativa riduzione della gravità dell’OSAS, con tassi di remissione completa fino al 98%, sebbene la “guarigione” sia osservabile solo dopo almeno un anno dall’intervento.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/>
              <a:t>Interventi assistenziali Infermieristici: risultano efficaci sempre nel 90% per migliorare la qualità del sonno e nello specifico nella diagnosi/trattamento precoci di  </a:t>
            </a:r>
            <a:r>
              <a:rPr lang="it-IT" i="1" dirty="0" err="1"/>
              <a:t>Osas</a:t>
            </a:r>
            <a:r>
              <a:rPr lang="it-IT" i="1" dirty="0"/>
              <a:t> lievi. </a:t>
            </a:r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DC12AD-01A4-A09A-B047-C3D14D09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44" y="910628"/>
            <a:ext cx="4046203" cy="15519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AE01ED-B71B-227B-342A-2BC63876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841" y="868374"/>
            <a:ext cx="2329535" cy="16495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7FCADF-96DD-9833-73D8-C31423DD13CB}"/>
              </a:ext>
            </a:extLst>
          </p:cNvPr>
          <p:cNvSpPr txBox="1"/>
          <p:nvPr/>
        </p:nvSpPr>
        <p:spPr>
          <a:xfrm>
            <a:off x="1406585" y="329929"/>
            <a:ext cx="957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/>
                </a:solidFill>
              </a:rPr>
              <a:t>CHIRURGIA BARIATRICA (Pawel </a:t>
            </a:r>
            <a:r>
              <a:rPr lang="it-IT" b="1" dirty="0" err="1">
                <a:solidFill>
                  <a:schemeClr val="accent1"/>
                </a:solidFill>
              </a:rPr>
              <a:t>Nastalek</a:t>
            </a:r>
            <a:r>
              <a:rPr lang="it-IT" b="1" dirty="0">
                <a:solidFill>
                  <a:schemeClr val="accent1"/>
                </a:solidFill>
              </a:rPr>
              <a:t> et al, 2021. Silvia </a:t>
            </a:r>
            <a:r>
              <a:rPr lang="it-IT" b="1" dirty="0" err="1">
                <a:solidFill>
                  <a:schemeClr val="accent1"/>
                </a:solidFill>
              </a:rPr>
              <a:t>Matarredona</a:t>
            </a:r>
            <a:r>
              <a:rPr lang="it-IT" b="1" dirty="0">
                <a:solidFill>
                  <a:schemeClr val="accent1"/>
                </a:solidFill>
              </a:rPr>
              <a:t>- </a:t>
            </a:r>
            <a:r>
              <a:rPr lang="it-IT" b="1" dirty="0" err="1">
                <a:solidFill>
                  <a:schemeClr val="accent1"/>
                </a:solidFill>
              </a:rPr>
              <a:t>Quiles</a:t>
            </a:r>
            <a:r>
              <a:rPr lang="it-IT" b="1" dirty="0">
                <a:solidFill>
                  <a:schemeClr val="accent1"/>
                </a:solidFill>
              </a:rPr>
              <a:t> et al, 2024)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9330B4-2A7C-E3F7-3406-F010C43CEA16}"/>
              </a:ext>
            </a:extLst>
          </p:cNvPr>
          <p:cNvSpPr txBox="1"/>
          <p:nvPr/>
        </p:nvSpPr>
        <p:spPr>
          <a:xfrm>
            <a:off x="1432344" y="2940634"/>
            <a:ext cx="760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/>
                </a:solidFill>
              </a:rPr>
              <a:t>ADERENZA SUPPORTO VENTILATORIO (S.L. van </a:t>
            </a:r>
            <a:r>
              <a:rPr lang="it-IT" b="1" dirty="0" err="1">
                <a:solidFill>
                  <a:schemeClr val="accent1"/>
                </a:solidFill>
              </a:rPr>
              <a:t>Veldhuisen</a:t>
            </a:r>
            <a:r>
              <a:rPr lang="it-IT" b="1" dirty="0">
                <a:solidFill>
                  <a:schemeClr val="accent1"/>
                </a:solidFill>
              </a:rPr>
              <a:t> et al, 2022)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9333279-021E-3AE4-756C-FF90B5CC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17" y="3732700"/>
            <a:ext cx="3437238" cy="14965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35D14BE-CFB9-25C3-55BB-895D2B69D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3" y="3606250"/>
            <a:ext cx="3784969" cy="17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F90440-C353-93D5-76AB-51715FD27873}"/>
              </a:ext>
            </a:extLst>
          </p:cNvPr>
          <p:cNvSpPr txBox="1"/>
          <p:nvPr/>
        </p:nvSpPr>
        <p:spPr>
          <a:xfrm>
            <a:off x="1577994" y="523672"/>
            <a:ext cx="1045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</a:rPr>
              <a:t>INTERVENTI ASSISTENZIALI SUL BISOGNO DI RIPOSO (</a:t>
            </a:r>
            <a:r>
              <a:rPr lang="it-IT" sz="1600" b="1" dirty="0" err="1">
                <a:solidFill>
                  <a:schemeClr val="accent1"/>
                </a:solidFill>
              </a:rPr>
              <a:t>Soren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Sporndly</a:t>
            </a:r>
            <a:r>
              <a:rPr lang="it-IT" sz="1600" b="1" dirty="0">
                <a:solidFill>
                  <a:schemeClr val="accent1"/>
                </a:solidFill>
              </a:rPr>
              <a:t>- </a:t>
            </a:r>
            <a:r>
              <a:rPr lang="it-IT" sz="1600" b="1" dirty="0" err="1">
                <a:solidFill>
                  <a:schemeClr val="accent1"/>
                </a:solidFill>
              </a:rPr>
              <a:t>Nees</a:t>
            </a:r>
            <a:r>
              <a:rPr lang="it-IT" sz="1600" b="1" dirty="0">
                <a:solidFill>
                  <a:schemeClr val="accent1"/>
                </a:solidFill>
              </a:rPr>
              <a:t> et al, 2020. </a:t>
            </a:r>
            <a:r>
              <a:rPr lang="it-IT" sz="1600" b="1" dirty="0" err="1">
                <a:solidFill>
                  <a:schemeClr val="accent1"/>
                </a:solidFill>
              </a:rPr>
              <a:t>Grietje</a:t>
            </a:r>
            <a:r>
              <a:rPr lang="it-IT" sz="1600" b="1" dirty="0">
                <a:solidFill>
                  <a:schemeClr val="accent1"/>
                </a:solidFill>
              </a:rPr>
              <a:t> E. de Vries et al 2015)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FF91DF4-E55D-DC9F-D10E-AAD1419A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5871"/>
            <a:ext cx="4876800" cy="3530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39CE0F-A396-E1EC-1D3F-8A23C34632DD}"/>
              </a:ext>
            </a:extLst>
          </p:cNvPr>
          <p:cNvSpPr txBox="1"/>
          <p:nvPr/>
        </p:nvSpPr>
        <p:spPr>
          <a:xfrm>
            <a:off x="1577995" y="1700010"/>
            <a:ext cx="3689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Cambiamento abitudini alimentari (raccomandazioni nutrizionali)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Stimolare e monitorare l’attività fisica (Dispositivo server Pro3)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Valutazione continua del Sonno tramite scala </a:t>
            </a:r>
            <a:r>
              <a:rPr lang="it-IT" dirty="0" err="1"/>
              <a:t>Epworth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Spiegare benefici </a:t>
            </a:r>
            <a:r>
              <a:rPr lang="it-IT"/>
              <a:t>e valutare  </a:t>
            </a:r>
            <a:r>
              <a:rPr lang="it-IT" dirty="0"/>
              <a:t>aderenza supporto ventilatorio (n di ore utilizzo Cpap)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Terapia posizionale con fascia o cuscini.</a:t>
            </a:r>
          </a:p>
        </p:txBody>
      </p:sp>
    </p:spTree>
    <p:extLst>
      <p:ext uri="{BB962C8B-B14F-4D97-AF65-F5344CB8AC3E}">
        <p14:creationId xmlns:p14="http://schemas.microsoft.com/office/powerpoint/2010/main" val="39218319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71af3243-3dd4-4a8d-8c0d-dd76da1f02a5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1258</TotalTime>
  <Words>1097</Words>
  <Application>Microsoft Macintosh PowerPoint</Application>
  <PresentationFormat>Widescreen</PresentationFormat>
  <Paragraphs>119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RetrospectVTI</vt:lpstr>
      <vt:lpstr>SINDROME DELLE APNEE OSTRUTTIVE NOTTURNE NEL PAZIENTE BARIATRICO: INTERVENTI ASSISTENZIALI DA ATTUARE. UNA REVISIONE DELLA LETTERATURA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Gaetano Sciandrone</cp:lastModifiedBy>
  <cp:revision>42</cp:revision>
  <dcterms:created xsi:type="dcterms:W3CDTF">2022-02-27T17:36:31Z</dcterms:created>
  <dcterms:modified xsi:type="dcterms:W3CDTF">2025-10-24T03:58:11Z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